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57" r:id="rId4"/>
    <p:sldId id="264" r:id="rId5"/>
    <p:sldId id="263" r:id="rId6"/>
    <p:sldId id="261" r:id="rId7"/>
    <p:sldId id="262" r:id="rId8"/>
  </p:sldIdLst>
  <p:sldSz cx="12192000" cy="6858000"/>
  <p:notesSz cx="67183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202C"/>
    <a:srgbClr val="FFFFFF"/>
    <a:srgbClr val="282225"/>
    <a:srgbClr val="343034"/>
    <a:srgbClr val="3D3D3D"/>
    <a:srgbClr val="0186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9787E-AD2D-4289-BE82-C6BE89D24A0D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31900"/>
            <a:ext cx="5911850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513" y="4743450"/>
            <a:ext cx="5375275" cy="3879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238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F6A6C-BBB1-472A-A26F-6A3E4257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5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F6A6C-BBB1-472A-A26F-6A3E425791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3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3D64-E7CF-4A48-817A-1380E9C90264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9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B0F9-CAB9-4C65-8D54-55C510D2C5B1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4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634E-52F7-4AF2-BA28-69145426ACA5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1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AB2-7CBD-4981-9CF2-66495895C0AD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9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E73B-5ABB-40D1-8F1D-AD6B5690FCAA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2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BE12-2BF1-496C-BD8F-B617C4DF4AEA}" type="datetime1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9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971A-6ACB-4BDC-9ADA-B85F82A3A2E3}" type="datetime1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4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8936-0617-41AC-9A25-B4FCCDDB4967}" type="datetime1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9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A1B1-EB58-4580-9596-934F79BABDCB}" type="datetime1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2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209E8-EF05-4DCA-8F24-86C725E16154}" type="datetime1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5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52E9-3AA4-46C0-BBFB-67C5AC401DEE}" type="datetime1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6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1E310-CBA2-4919-A3A7-D7F7DB80739F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ED8F3-C2DC-4406-B5E3-3F093EB79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3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11" Type="http://schemas.openxmlformats.org/officeDocument/2006/relationships/image" Target="../media/image19.jpe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2.png"/><Relationship Id="rId7" Type="http://schemas.openxmlformats.org/officeDocument/2006/relationships/image" Target="../media/image1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image" Target="../media/image28.png"/><Relationship Id="rId5" Type="http://schemas.openxmlformats.org/officeDocument/2006/relationships/image" Target="../media/image24.png"/><Relationship Id="rId10" Type="http://schemas.openxmlformats.org/officeDocument/2006/relationships/image" Target="../media/image27.jpeg"/><Relationship Id="rId4" Type="http://schemas.openxmlformats.org/officeDocument/2006/relationships/image" Target="../media/image23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"/>
          <a:stretch/>
        </p:blipFill>
        <p:spPr bwMode="auto">
          <a:xfrm>
            <a:off x="-32308" y="0"/>
            <a:ext cx="5828996" cy="6877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33330" y="2592171"/>
            <a:ext cx="63488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3D3D3D"/>
                </a:solidFill>
                <a:latin typeface="Albertus MT" pitchFamily="18" charset="0"/>
              </a:rPr>
              <a:t>“ Social license is a </a:t>
            </a:r>
            <a:r>
              <a:rPr lang="en-US" sz="4000" b="1" i="1" dirty="0" smtClean="0">
                <a:solidFill>
                  <a:srgbClr val="E4202C"/>
                </a:solidFill>
                <a:latin typeface="Albertus MT" pitchFamily="18" charset="0"/>
              </a:rPr>
              <a:t>privilege</a:t>
            </a:r>
            <a:r>
              <a:rPr lang="en-US" sz="4000" b="1" i="1" dirty="0" smtClean="0">
                <a:solidFill>
                  <a:srgbClr val="3D3D3D"/>
                </a:solidFill>
                <a:latin typeface="Albertus MT" pitchFamily="18" charset="0"/>
              </a:rPr>
              <a:t>, </a:t>
            </a:r>
          </a:p>
          <a:p>
            <a:r>
              <a:rPr lang="en-US" sz="4000" b="1" i="1" dirty="0">
                <a:solidFill>
                  <a:srgbClr val="3D3D3D"/>
                </a:solidFill>
                <a:latin typeface="Albertus MT" pitchFamily="18" charset="0"/>
              </a:rPr>
              <a:t> </a:t>
            </a:r>
            <a:r>
              <a:rPr lang="en-US" sz="4000" b="1" i="1" dirty="0" smtClean="0">
                <a:solidFill>
                  <a:srgbClr val="3D3D3D"/>
                </a:solidFill>
                <a:latin typeface="Albertus MT" pitchFamily="18" charset="0"/>
              </a:rPr>
              <a:t>not a right.”</a:t>
            </a: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smtClean="0"/>
              <a:t>- </a:t>
            </a:r>
            <a:r>
              <a:rPr lang="en-US" i="1" dirty="0" smtClean="0"/>
              <a:t>James Quincey, President and CEO, The Coca-Cola Company</a:t>
            </a:r>
            <a:endParaRPr lang="en-US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63" y="16178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Impact" panose="020B0806030902050204" pitchFamily="34" charset="0"/>
              </a:rPr>
              <a:t>Our Sustainability Commitments </a:t>
            </a:r>
            <a:r>
              <a:rPr lang="en-US" dirty="0" smtClean="0">
                <a:solidFill>
                  <a:srgbClr val="FF0000"/>
                </a:solidFill>
                <a:latin typeface="Impact" panose="020B0806030902050204" pitchFamily="34" charset="0"/>
              </a:rPr>
              <a:t>2020</a:t>
            </a:r>
            <a:endParaRPr lang="en-US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r="40" b="41"/>
          <a:stretch/>
        </p:blipFill>
        <p:spPr>
          <a:xfrm>
            <a:off x="1059779" y="3098074"/>
            <a:ext cx="10153650" cy="369223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19100" y="2895599"/>
            <a:ext cx="1141095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19600" y="1470573"/>
            <a:ext cx="0" cy="1425026"/>
          </a:xfrm>
          <a:prstGeom prst="line">
            <a:avLst/>
          </a:prstGeom>
          <a:ln>
            <a:solidFill>
              <a:srgbClr val="3D3D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01000" y="1470573"/>
            <a:ext cx="0" cy="1425026"/>
          </a:xfrm>
          <a:prstGeom prst="line">
            <a:avLst/>
          </a:prstGeom>
          <a:ln>
            <a:solidFill>
              <a:srgbClr val="3D3D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/>
          <a:stretch/>
        </p:blipFill>
        <p:spPr>
          <a:xfrm>
            <a:off x="590551" y="1470573"/>
            <a:ext cx="3163331" cy="1296194"/>
          </a:xfrm>
          <a:prstGeom prst="rect">
            <a:avLst/>
          </a:prstGeom>
        </p:spPr>
      </p:pic>
      <p:pic>
        <p:nvPicPr>
          <p:cNvPr id="2052" name="Picture 4" descr="https://mark.trademarkia.com/logo-images/the-cocacola-company/me-we-world-85927005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65"/>
          <a:stretch/>
        </p:blipFill>
        <p:spPr bwMode="auto">
          <a:xfrm>
            <a:off x="5284116" y="1303889"/>
            <a:ext cx="1736841" cy="152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820150" y="1630854"/>
            <a:ext cx="2190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</a:t>
            </a:r>
            <a:r>
              <a:rPr lang="en-US" sz="2400" b="1" dirty="0" smtClean="0"/>
              <a:t>ATER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W</a:t>
            </a:r>
            <a:r>
              <a:rPr lang="en-US" sz="2400" b="1" dirty="0" smtClean="0"/>
              <a:t>OMEN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W</a:t>
            </a:r>
            <a:r>
              <a:rPr lang="en-US" sz="2400" b="1" dirty="0" smtClean="0"/>
              <a:t>ELL-BEING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44139" y="1635131"/>
            <a:ext cx="244260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EA4B3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$820</a:t>
            </a:r>
            <a:r>
              <a:rPr lang="en-US" sz="1100" b="1" dirty="0" smtClean="0">
                <a:solidFill>
                  <a:srgbClr val="EA4B3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smtClean="0">
                <a:solidFill>
                  <a:srgbClr val="EA4B3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Million</a:t>
            </a:r>
            <a:r>
              <a:rPr lang="en-US" b="1" dirty="0" smtClean="0">
                <a:solidFill>
                  <a:srgbClr val="EA4B3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+</a:t>
            </a:r>
            <a:endParaRPr lang="en-US" b="1" dirty="0">
              <a:solidFill>
                <a:srgbClr val="EA4B3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2463" y="1492592"/>
            <a:ext cx="1431432" cy="31243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E4202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GIVING BACK</a:t>
            </a:r>
            <a:endParaRPr lang="en-US" sz="1400" b="1" dirty="0">
              <a:solidFill>
                <a:srgbClr val="E4202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704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9636" y="156949"/>
            <a:ext cx="11408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Impact" panose="020B0806030902050204" pitchFamily="34" charset="0"/>
              </a:rPr>
              <a:t>Building Consistently On Key </a:t>
            </a:r>
            <a:r>
              <a:rPr lang="en-US" sz="3200" dirty="0" smtClean="0">
                <a:solidFill>
                  <a:srgbClr val="FF0000"/>
                </a:solidFill>
                <a:latin typeface="Impact" panose="020B0806030902050204" pitchFamily="34" charset="0"/>
              </a:rPr>
              <a:t>Sustainability Pillars  </a:t>
            </a:r>
            <a:endParaRPr lang="en-US" sz="32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0583" y="822960"/>
            <a:ext cx="2247151" cy="41135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WOMEN</a:t>
            </a:r>
            <a:endParaRPr lang="en-US" sz="13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0542" y="822960"/>
            <a:ext cx="2186798" cy="403699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WATER</a:t>
            </a:r>
            <a:endParaRPr lang="en-US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27101" y="807720"/>
            <a:ext cx="2172048" cy="418939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WELL BEING</a:t>
            </a:r>
            <a:endParaRPr lang="en-US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21480" y="2848428"/>
            <a:ext cx="3505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b="1" dirty="0" smtClean="0">
                <a:latin typeface="Arial "/>
              </a:rPr>
              <a:t>10 Projects </a:t>
            </a:r>
            <a:r>
              <a:rPr lang="en-US" sz="1700" dirty="0" smtClean="0">
                <a:latin typeface="Arial "/>
              </a:rPr>
              <a:t>for Water Stewardship in KPK, Punjab &amp; Sindh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700" dirty="0"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b="1" dirty="0" smtClean="0">
                <a:latin typeface="Arial "/>
              </a:rPr>
              <a:t>Replenished 800+ </a:t>
            </a:r>
            <a:r>
              <a:rPr lang="en-US" sz="1700" b="1" dirty="0">
                <a:latin typeface="Arial "/>
              </a:rPr>
              <a:t>million </a:t>
            </a:r>
            <a:r>
              <a:rPr lang="en-US" sz="1700" dirty="0">
                <a:latin typeface="Arial "/>
              </a:rPr>
              <a:t>liters </a:t>
            </a:r>
            <a:r>
              <a:rPr lang="en-US" sz="1700" dirty="0" smtClean="0">
                <a:latin typeface="Arial "/>
              </a:rPr>
              <a:t>of water in </a:t>
            </a:r>
            <a:r>
              <a:rPr lang="en-US" sz="1700" dirty="0" err="1" smtClean="0">
                <a:latin typeface="Arial "/>
              </a:rPr>
              <a:t>Ayubia</a:t>
            </a:r>
            <a:r>
              <a:rPr lang="en-US" sz="1700" dirty="0" smtClean="0">
                <a:latin typeface="Arial "/>
              </a:rPr>
              <a:t> National Park </a:t>
            </a:r>
            <a:endParaRPr lang="en-US" sz="1700" dirty="0"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700" dirty="0" smtClean="0"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 "/>
              </a:rPr>
              <a:t>Watershed, water filtration plants, bioengineering, plantations, energy conservation</a:t>
            </a:r>
          </a:p>
          <a:p>
            <a:endParaRPr lang="en-US" sz="1700" dirty="0"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b="1" dirty="0" smtClean="0">
                <a:latin typeface="Arial "/>
              </a:rPr>
              <a:t>Rotary Responsible Business Partner </a:t>
            </a:r>
            <a:r>
              <a:rPr lang="en-US" sz="1700" dirty="0" smtClean="0">
                <a:latin typeface="Arial "/>
              </a:rPr>
              <a:t>2016 - Rotary Day  at UN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1960" y="2817948"/>
            <a:ext cx="35814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b="1" dirty="0" smtClean="0">
                <a:latin typeface="Arial "/>
              </a:rPr>
              <a:t>2nd TCF School, Coca-Cola Campus </a:t>
            </a:r>
            <a:r>
              <a:rPr lang="en-US" sz="1700" dirty="0" smtClean="0">
                <a:latin typeface="Arial "/>
              </a:rPr>
              <a:t>near Lahore. 1</a:t>
            </a:r>
            <a:r>
              <a:rPr lang="en-US" sz="1700" baseline="30000" dirty="0" smtClean="0">
                <a:latin typeface="Arial "/>
              </a:rPr>
              <a:t>st</a:t>
            </a:r>
            <a:r>
              <a:rPr lang="en-US" sz="1700" dirty="0" smtClean="0">
                <a:latin typeface="Arial "/>
              </a:rPr>
              <a:t> was in 2012 in </a:t>
            </a:r>
            <a:r>
              <a:rPr lang="en-US" sz="1700" dirty="0" err="1" smtClean="0">
                <a:latin typeface="Arial "/>
              </a:rPr>
              <a:t>Muzaffargarh</a:t>
            </a:r>
            <a:endParaRPr lang="en-US" sz="1700" dirty="0"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700" dirty="0"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b="1" dirty="0" smtClean="0">
                <a:latin typeface="Arial "/>
              </a:rPr>
              <a:t>Coca-Cola Aquatic Center </a:t>
            </a:r>
            <a:r>
              <a:rPr lang="en-US" sz="1700" dirty="0" smtClean="0">
                <a:latin typeface="Arial "/>
              </a:rPr>
              <a:t>at LUMS – FINA approved swimming facility indoors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700" dirty="0"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 "/>
              </a:rPr>
              <a:t>Coca-Cola  </a:t>
            </a:r>
            <a:r>
              <a:rPr lang="en-US" sz="1700" b="1" dirty="0" smtClean="0">
                <a:latin typeface="Arial "/>
              </a:rPr>
              <a:t>Endowment  Fund </a:t>
            </a:r>
            <a:r>
              <a:rPr lang="en-US" sz="1700" dirty="0" smtClean="0">
                <a:latin typeface="Arial "/>
              </a:rPr>
              <a:t>in LUMS for scholarships under National Outreach </a:t>
            </a:r>
            <a:r>
              <a:rPr lang="en-US" sz="1700" dirty="0" err="1" smtClean="0">
                <a:latin typeface="Arial "/>
              </a:rPr>
              <a:t>Programme</a:t>
            </a:r>
            <a:endParaRPr lang="en-US" sz="1700" b="1" dirty="0" smtClean="0"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700" dirty="0"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 "/>
              </a:rPr>
              <a:t>Separate latrines for female students to </a:t>
            </a:r>
            <a:r>
              <a:rPr lang="en-US" sz="1700" b="1" dirty="0" smtClean="0">
                <a:latin typeface="Arial "/>
              </a:rPr>
              <a:t>reduce student</a:t>
            </a:r>
          </a:p>
          <a:p>
            <a:r>
              <a:rPr lang="en-US" sz="1700" b="1" dirty="0">
                <a:latin typeface="Arial "/>
              </a:rPr>
              <a:t> </a:t>
            </a:r>
            <a:r>
              <a:rPr lang="en-US" sz="1700" b="1" dirty="0" smtClean="0">
                <a:latin typeface="Arial "/>
              </a:rPr>
              <a:t>  drop out percentage</a:t>
            </a:r>
            <a:endParaRPr lang="en-US" sz="1700" b="1" dirty="0">
              <a:latin typeface="Arial 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72274" y="1278987"/>
            <a:ext cx="2154586" cy="1457439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466" y="1282826"/>
            <a:ext cx="2126837" cy="1418131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/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9" y="1309593"/>
            <a:ext cx="2208406" cy="1332499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/>
        </p:spPr>
      </p:pic>
      <p:sp>
        <p:nvSpPr>
          <p:cNvPr id="27" name="Rectangle 26"/>
          <p:cNvSpPr/>
          <p:nvPr/>
        </p:nvSpPr>
        <p:spPr>
          <a:xfrm>
            <a:off x="268744" y="2860328"/>
            <a:ext cx="3769856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 "/>
              </a:rPr>
              <a:t>Economically empowered </a:t>
            </a:r>
            <a:r>
              <a:rPr lang="en-US" sz="1700" b="1" dirty="0" smtClean="0">
                <a:latin typeface="Arial "/>
              </a:rPr>
              <a:t>7,000+ </a:t>
            </a:r>
            <a:r>
              <a:rPr lang="en-US" sz="1700" b="1" dirty="0">
                <a:latin typeface="Arial "/>
              </a:rPr>
              <a:t>women </a:t>
            </a:r>
            <a:r>
              <a:rPr lang="en-US" sz="1700" dirty="0">
                <a:latin typeface="Arial "/>
              </a:rPr>
              <a:t>through </a:t>
            </a:r>
            <a:r>
              <a:rPr lang="en-US" sz="1700" dirty="0" err="1" smtClean="0">
                <a:latin typeface="Arial "/>
              </a:rPr>
              <a:t>microfinancing</a:t>
            </a:r>
            <a:r>
              <a:rPr lang="en-US" sz="1700" dirty="0" smtClean="0">
                <a:latin typeface="Arial "/>
              </a:rPr>
              <a:t>  in partnership with </a:t>
            </a:r>
            <a:r>
              <a:rPr lang="en-US" sz="1700" dirty="0" err="1" smtClean="0">
                <a:latin typeface="Arial "/>
              </a:rPr>
              <a:t>Kashf</a:t>
            </a:r>
            <a:r>
              <a:rPr lang="en-US" sz="1700" dirty="0" smtClean="0">
                <a:latin typeface="Arial "/>
              </a:rPr>
              <a:t> Foundation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700" dirty="0"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 "/>
              </a:rPr>
              <a:t>Financial management workshops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700" dirty="0" smtClean="0"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b="1" dirty="0">
                <a:latin typeface="Arial "/>
              </a:rPr>
              <a:t>83% </a:t>
            </a:r>
            <a:r>
              <a:rPr lang="en-US" sz="1700" dirty="0">
                <a:latin typeface="Arial "/>
              </a:rPr>
              <a:t>of the respondents </a:t>
            </a:r>
            <a:r>
              <a:rPr lang="en-US" sz="1700" dirty="0" smtClean="0">
                <a:latin typeface="Arial "/>
              </a:rPr>
              <a:t>reported </a:t>
            </a:r>
            <a:r>
              <a:rPr lang="en-US" sz="1700" dirty="0">
                <a:latin typeface="Arial "/>
              </a:rPr>
              <a:t>increase in savings</a:t>
            </a:r>
            <a:endParaRPr lang="en-US" sz="1700" dirty="0" smtClean="0">
              <a:latin typeface="Arial "/>
            </a:endParaRPr>
          </a:p>
          <a:p>
            <a:endParaRPr lang="en-US" sz="1700" dirty="0"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b="1" dirty="0" smtClean="0">
                <a:latin typeface="Arial "/>
              </a:rPr>
              <a:t>Vocational trainings </a:t>
            </a:r>
            <a:r>
              <a:rPr lang="en-US" sz="1700" dirty="0" smtClean="0">
                <a:latin typeface="Arial "/>
              </a:rPr>
              <a:t>to women for better employment opportunities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700" dirty="0"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b="1" dirty="0" smtClean="0">
                <a:latin typeface="Arial "/>
              </a:rPr>
              <a:t>Improved health </a:t>
            </a:r>
            <a:r>
              <a:rPr lang="en-US" sz="1700" dirty="0" smtClean="0">
                <a:latin typeface="Arial "/>
              </a:rPr>
              <a:t>conditions and infant mortality rate</a:t>
            </a:r>
            <a:endParaRPr lang="en-US" sz="1700" dirty="0"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700" dirty="0" smtClean="0"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700" dirty="0" smtClean="0"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700" dirty="0">
              <a:latin typeface="Arial 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9636" y="156949"/>
            <a:ext cx="11408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Impact" panose="020B0806030902050204" pitchFamily="34" charset="0"/>
              </a:rPr>
              <a:t>Building Consistently On Key </a:t>
            </a:r>
            <a:r>
              <a:rPr lang="en-US" sz="3200" dirty="0" smtClean="0">
                <a:solidFill>
                  <a:srgbClr val="FF0000"/>
                </a:solidFill>
                <a:latin typeface="Impact" panose="020B0806030902050204" pitchFamily="34" charset="0"/>
              </a:rPr>
              <a:t>Sustainability Pillars  </a:t>
            </a:r>
            <a:endParaRPr lang="en-US" sz="32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148673" y="1218153"/>
            <a:ext cx="2896241" cy="4123746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810000" y="1142870"/>
            <a:ext cx="4053839" cy="4832092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ctr"/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algn="ctr"/>
            <a:endParaRPr lang="en-US" b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algn="ctr"/>
            <a:endParaRPr lang="en-US" b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algn="ctr"/>
            <a:endParaRPr lang="en-US" b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algn="ctr"/>
            <a:r>
              <a:rPr lang="en-US" sz="2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</a:t>
            </a:r>
            <a:r>
              <a:rPr lang="en-US" sz="2000" b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iverse CSR Portfolio worth </a:t>
            </a:r>
            <a:r>
              <a:rPr lang="en-US" sz="2000" b="1" dirty="0" smtClean="0">
                <a:solidFill>
                  <a:srgbClr val="F20018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$8m                                    </a:t>
            </a:r>
            <a:r>
              <a:rPr lang="en-US" sz="2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across Pakistan</a:t>
            </a:r>
          </a:p>
          <a:p>
            <a:pPr algn="ctr"/>
            <a:endParaRPr lang="en-US" sz="2000" b="1" dirty="0" smtClean="0">
              <a:solidFill>
                <a:schemeClr val="tx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F20018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The Most Well-Respected Company </a:t>
            </a:r>
            <a:r>
              <a:rPr lang="en-US" sz="2000" b="1" dirty="0" smtClean="0">
                <a:solidFill>
                  <a:srgbClr val="F20018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         </a:t>
            </a:r>
            <a:r>
              <a:rPr lang="en-US" sz="2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since </a:t>
            </a:r>
            <a:r>
              <a:rPr lang="en-US" sz="2000" b="1" dirty="0">
                <a:latin typeface="Aparajita" panose="020B0604020202020204" pitchFamily="34" charset="0"/>
                <a:cs typeface="Aparajita" panose="020B0604020202020204" pitchFamily="34" charset="0"/>
              </a:rPr>
              <a:t>3 years in a </a:t>
            </a:r>
            <a:r>
              <a:rPr lang="en-US" sz="2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row</a:t>
            </a:r>
          </a:p>
          <a:p>
            <a:pPr algn="ctr"/>
            <a:endParaRPr lang="en-US" sz="2000" b="1" dirty="0">
              <a:solidFill>
                <a:schemeClr val="tx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algn="ctr"/>
            <a:r>
              <a:rPr lang="en-US" sz="2000" b="1" dirty="0">
                <a:latin typeface="Aparajita" panose="020B0604020202020204" pitchFamily="34" charset="0"/>
                <a:cs typeface="Aparajita" panose="020B0604020202020204" pitchFamily="34" charset="0"/>
              </a:rPr>
              <a:t>SABRE </a:t>
            </a:r>
            <a:r>
              <a:rPr lang="en-US" sz="2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AWARD 2016 </a:t>
            </a:r>
            <a:r>
              <a:rPr lang="en-US" sz="2000" b="1" dirty="0">
                <a:latin typeface="Aparajita" panose="020B0604020202020204" pitchFamily="34" charset="0"/>
                <a:cs typeface="Aparajita" panose="020B0604020202020204" pitchFamily="34" charset="0"/>
              </a:rPr>
              <a:t>FOR </a:t>
            </a:r>
            <a:r>
              <a:rPr lang="en-US" sz="2000" b="1" dirty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Best CSR </a:t>
            </a:r>
            <a:r>
              <a:rPr lang="en-US" sz="2000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Campaign with </a:t>
            </a:r>
            <a:r>
              <a:rPr lang="en-US" sz="2000" b="1" dirty="0" err="1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Kashf</a:t>
            </a:r>
            <a:r>
              <a:rPr lang="en-US" sz="2000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Foundation</a:t>
            </a:r>
          </a:p>
          <a:p>
            <a:pPr algn="ctr"/>
            <a:endParaRPr lang="en-US" sz="2000" b="1" dirty="0">
              <a:solidFill>
                <a:srgbClr val="FF000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4</a:t>
            </a:r>
            <a:r>
              <a:rPr lang="en-US" sz="2000" b="1" baseline="30000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th</a:t>
            </a:r>
            <a:r>
              <a:rPr lang="en-US" sz="2000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Highest Corporate Reputation Score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across 200+ countries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 cstate="print"/>
          <a:stretch/>
        </p:blipFill>
        <p:spPr>
          <a:xfrm>
            <a:off x="5457392" y="1362759"/>
            <a:ext cx="1000973" cy="967973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3627120" y="1133405"/>
            <a:ext cx="4450080" cy="514052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THE COCA-COLA FOUNDATION LOGO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26" y="2220220"/>
            <a:ext cx="2188335" cy="94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" b="290"/>
          <a:stretch/>
        </p:blipFill>
        <p:spPr>
          <a:xfrm>
            <a:off x="886879" y="3826490"/>
            <a:ext cx="936612" cy="16368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104" y="4041790"/>
            <a:ext cx="1109974" cy="14215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830" y="2212651"/>
            <a:ext cx="1074765" cy="10747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974" y="3880411"/>
            <a:ext cx="816410" cy="16368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968" y="2103120"/>
            <a:ext cx="1942845" cy="9291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968" y="4331910"/>
            <a:ext cx="1508618" cy="1131464"/>
          </a:xfrm>
          <a:prstGeom prst="rect">
            <a:avLst/>
          </a:prstGeom>
        </p:spPr>
      </p:pic>
      <p:pic>
        <p:nvPicPr>
          <p:cNvPr id="12" name="Picture 9" descr="http://www.rotary5130.com/sites/default/files/end-polio-now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41790"/>
            <a:ext cx="1157837" cy="149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riunday.org/wp-content/uploads/2016/06/5016_PNG_for_Word_documents_presentations_and_web_use_AdditionalFile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849" y="2391171"/>
            <a:ext cx="1594658" cy="59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INDUS EARTH TRUST LOGO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859966" y="2212651"/>
            <a:ext cx="1897499" cy="95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www.mgpo.org/images/logo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691" y="4041790"/>
            <a:ext cx="1332051" cy="1475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68498" y="594986"/>
            <a:ext cx="11408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Impact" panose="020B0806030902050204" pitchFamily="34" charset="0"/>
              </a:rPr>
              <a:t>Our CSR </a:t>
            </a:r>
            <a:r>
              <a:rPr lang="en-US" sz="3200" dirty="0" smtClean="0">
                <a:solidFill>
                  <a:srgbClr val="FF0000"/>
                </a:solidFill>
                <a:latin typeface="Impact" panose="020B0806030902050204" pitchFamily="34" charset="0"/>
              </a:rPr>
              <a:t>Partners</a:t>
            </a:r>
            <a:endParaRPr lang="en-US" sz="32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3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tretch/>
        </p:blipFill>
        <p:spPr>
          <a:xfrm>
            <a:off x="83223" y="641445"/>
            <a:ext cx="6217518" cy="6216555"/>
          </a:xfrm>
          <a:prstGeom prst="rect">
            <a:avLst/>
          </a:prstGeom>
        </p:spPr>
      </p:pic>
      <p:sp>
        <p:nvSpPr>
          <p:cNvPr id="6" name="object 15"/>
          <p:cNvSpPr txBox="1"/>
          <p:nvPr/>
        </p:nvSpPr>
        <p:spPr>
          <a:xfrm>
            <a:off x="334444" y="288626"/>
            <a:ext cx="3643195" cy="2076594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600" b="1" spc="90" dirty="0">
                <a:solidFill>
                  <a:srgbClr val="52B0DE"/>
                </a:solidFill>
                <a:latin typeface="Tahoma"/>
                <a:cs typeface="Tahoma"/>
              </a:rPr>
              <a:t>WATER</a:t>
            </a:r>
            <a:r>
              <a:rPr sz="1600" b="1" spc="-120" dirty="0">
                <a:solidFill>
                  <a:srgbClr val="52B0DE"/>
                </a:solidFill>
                <a:latin typeface="Tahoma"/>
                <a:cs typeface="Tahoma"/>
              </a:rPr>
              <a:t> </a:t>
            </a:r>
            <a:r>
              <a:rPr sz="1600" b="1" spc="90" dirty="0">
                <a:solidFill>
                  <a:srgbClr val="52B0DE"/>
                </a:solidFill>
                <a:latin typeface="Tahoma"/>
                <a:cs typeface="Tahoma"/>
              </a:rPr>
              <a:t>STEWARDSHIP</a:t>
            </a:r>
            <a:endParaRPr sz="1600" dirty="0">
              <a:latin typeface="Tahoma"/>
              <a:cs typeface="Tahoma"/>
            </a:endParaRPr>
          </a:p>
          <a:p>
            <a:pPr marL="956310">
              <a:lnSpc>
                <a:spcPct val="100000"/>
              </a:lnSpc>
              <a:spcBef>
                <a:spcPts val="590"/>
              </a:spcBef>
            </a:pPr>
            <a:r>
              <a:rPr sz="3000" b="1" spc="30" dirty="0" smtClean="0">
                <a:solidFill>
                  <a:srgbClr val="52B0DE"/>
                </a:solidFill>
                <a:latin typeface="Tahoma"/>
                <a:cs typeface="Tahoma"/>
              </a:rPr>
              <a:t>221</a:t>
            </a:r>
            <a:r>
              <a:rPr lang="en-US" sz="3000" b="1" spc="30" dirty="0">
                <a:solidFill>
                  <a:srgbClr val="52B0DE"/>
                </a:solidFill>
                <a:latin typeface="Tahoma"/>
                <a:cs typeface="Tahoma"/>
              </a:rPr>
              <a:t> </a:t>
            </a:r>
            <a:r>
              <a:rPr lang="en-US" b="1" spc="30" dirty="0" smtClean="0">
                <a:solidFill>
                  <a:srgbClr val="52B0DE"/>
                </a:solidFill>
                <a:latin typeface="Tahoma"/>
                <a:cs typeface="Tahoma"/>
              </a:rPr>
              <a:t>billion liters</a:t>
            </a:r>
            <a:endParaRPr dirty="0">
              <a:latin typeface="Tahoma"/>
              <a:cs typeface="Tahoma"/>
            </a:endParaRPr>
          </a:p>
          <a:p>
            <a:pPr marL="956310" marR="5080">
              <a:lnSpc>
                <a:spcPct val="108800"/>
              </a:lnSpc>
              <a:spcBef>
                <a:spcPts val="55"/>
              </a:spcBef>
            </a:pPr>
            <a:r>
              <a:rPr b="1" spc="105" dirty="0" smtClean="0">
                <a:solidFill>
                  <a:schemeClr val="bg1"/>
                </a:solidFill>
                <a:latin typeface="Arial "/>
                <a:cs typeface="Tahoma"/>
              </a:rPr>
              <a:t>of</a:t>
            </a:r>
            <a:r>
              <a:rPr b="1" spc="-114" dirty="0" smtClean="0">
                <a:solidFill>
                  <a:schemeClr val="bg1"/>
                </a:solidFill>
                <a:latin typeface="Arial "/>
                <a:cs typeface="Tahoma"/>
              </a:rPr>
              <a:t> </a:t>
            </a:r>
            <a:r>
              <a:rPr b="1" spc="125" dirty="0">
                <a:solidFill>
                  <a:schemeClr val="bg1"/>
                </a:solidFill>
                <a:latin typeface="Arial "/>
                <a:cs typeface="Tahoma"/>
              </a:rPr>
              <a:t>water</a:t>
            </a:r>
            <a:r>
              <a:rPr b="1" spc="-114" dirty="0">
                <a:solidFill>
                  <a:schemeClr val="bg1"/>
                </a:solidFill>
                <a:latin typeface="Arial "/>
                <a:cs typeface="Tahoma"/>
              </a:rPr>
              <a:t> </a:t>
            </a:r>
            <a:r>
              <a:rPr b="1" spc="114" dirty="0">
                <a:solidFill>
                  <a:schemeClr val="bg1"/>
                </a:solidFill>
                <a:latin typeface="Arial "/>
                <a:cs typeface="Tahoma"/>
              </a:rPr>
              <a:t>replenished  </a:t>
            </a:r>
            <a:r>
              <a:rPr b="1" spc="110" dirty="0">
                <a:solidFill>
                  <a:schemeClr val="bg1"/>
                </a:solidFill>
                <a:latin typeface="Arial "/>
                <a:cs typeface="Tahoma"/>
              </a:rPr>
              <a:t>through </a:t>
            </a:r>
            <a:r>
              <a:rPr b="1" spc="125" dirty="0" smtClean="0">
                <a:solidFill>
                  <a:schemeClr val="bg1"/>
                </a:solidFill>
                <a:latin typeface="Arial "/>
                <a:cs typeface="Tahoma"/>
              </a:rPr>
              <a:t>community</a:t>
            </a:r>
            <a:endParaRPr lang="en-US" b="1" spc="135" dirty="0" smtClean="0">
              <a:solidFill>
                <a:schemeClr val="bg1"/>
              </a:solidFill>
              <a:latin typeface="Arial "/>
              <a:cs typeface="Tahoma"/>
            </a:endParaRPr>
          </a:p>
          <a:p>
            <a:pPr marL="956310" marR="5080">
              <a:lnSpc>
                <a:spcPct val="108800"/>
              </a:lnSpc>
              <a:spcBef>
                <a:spcPts val="55"/>
              </a:spcBef>
            </a:pPr>
            <a:r>
              <a:rPr lang="en-US" b="1" spc="135" dirty="0" smtClean="0">
                <a:solidFill>
                  <a:schemeClr val="bg1"/>
                </a:solidFill>
                <a:latin typeface="Arial "/>
                <a:cs typeface="Tahoma"/>
              </a:rPr>
              <a:t>&amp; </a:t>
            </a:r>
            <a:r>
              <a:rPr b="1" spc="130" dirty="0" smtClean="0">
                <a:solidFill>
                  <a:schemeClr val="bg1"/>
                </a:solidFill>
                <a:latin typeface="Arial "/>
                <a:cs typeface="Tahoma"/>
              </a:rPr>
              <a:t>watershed</a:t>
            </a:r>
            <a:r>
              <a:rPr b="1" spc="-135" dirty="0" smtClean="0">
                <a:solidFill>
                  <a:schemeClr val="bg1"/>
                </a:solidFill>
                <a:latin typeface="Arial "/>
                <a:cs typeface="Tahoma"/>
              </a:rPr>
              <a:t> </a:t>
            </a:r>
            <a:r>
              <a:rPr b="1" spc="105" dirty="0" smtClean="0">
                <a:solidFill>
                  <a:schemeClr val="bg1"/>
                </a:solidFill>
                <a:latin typeface="Arial "/>
                <a:cs typeface="Tahoma"/>
              </a:rPr>
              <a:t>projects</a:t>
            </a:r>
            <a:endParaRPr lang="en-US" b="1" spc="105" dirty="0" smtClean="0">
              <a:solidFill>
                <a:schemeClr val="bg1"/>
              </a:solidFill>
              <a:latin typeface="Arial "/>
              <a:cs typeface="Tahoma"/>
            </a:endParaRPr>
          </a:p>
          <a:p>
            <a:pPr marL="956310" marR="5080">
              <a:lnSpc>
                <a:spcPct val="108800"/>
              </a:lnSpc>
              <a:spcBef>
                <a:spcPts val="55"/>
              </a:spcBef>
            </a:pPr>
            <a:r>
              <a:rPr b="1" spc="-135" dirty="0" smtClean="0">
                <a:solidFill>
                  <a:schemeClr val="bg1"/>
                </a:solidFill>
                <a:latin typeface="Arial "/>
                <a:cs typeface="Tahoma"/>
              </a:rPr>
              <a:t> </a:t>
            </a:r>
            <a:r>
              <a:rPr b="1" spc="125" dirty="0">
                <a:solidFill>
                  <a:schemeClr val="bg1"/>
                </a:solidFill>
                <a:latin typeface="Arial "/>
                <a:cs typeface="Tahoma"/>
              </a:rPr>
              <a:t>across </a:t>
            </a:r>
            <a:r>
              <a:rPr b="1" spc="110" dirty="0" smtClean="0">
                <a:solidFill>
                  <a:schemeClr val="bg1"/>
                </a:solidFill>
                <a:latin typeface="Arial "/>
                <a:cs typeface="Tahoma"/>
              </a:rPr>
              <a:t>the</a:t>
            </a:r>
            <a:r>
              <a:rPr b="1" spc="-110" dirty="0" smtClean="0">
                <a:solidFill>
                  <a:schemeClr val="bg1"/>
                </a:solidFill>
                <a:latin typeface="Arial "/>
                <a:cs typeface="Tahoma"/>
              </a:rPr>
              <a:t> </a:t>
            </a:r>
            <a:r>
              <a:rPr b="1" spc="55" dirty="0" smtClean="0">
                <a:solidFill>
                  <a:schemeClr val="bg1"/>
                </a:solidFill>
                <a:latin typeface="Arial "/>
                <a:cs typeface="Tahoma"/>
              </a:rPr>
              <a:t>globe</a:t>
            </a:r>
            <a:endParaRPr sz="1200" b="1" dirty="0">
              <a:solidFill>
                <a:schemeClr val="bg1"/>
              </a:solidFill>
              <a:latin typeface="Arial "/>
              <a:cs typeface="Tahoma"/>
            </a:endParaRPr>
          </a:p>
        </p:txBody>
      </p:sp>
      <p:sp>
        <p:nvSpPr>
          <p:cNvPr id="8" name="object 41"/>
          <p:cNvSpPr/>
          <p:nvPr/>
        </p:nvSpPr>
        <p:spPr>
          <a:xfrm>
            <a:off x="638334" y="1162819"/>
            <a:ext cx="492759" cy="202565"/>
          </a:xfrm>
          <a:custGeom>
            <a:avLst/>
            <a:gdLst/>
            <a:ahLst/>
            <a:cxnLst/>
            <a:rect l="l" t="t" r="r" b="b"/>
            <a:pathLst>
              <a:path w="492759" h="202564">
                <a:moveTo>
                  <a:pt x="101023" y="202323"/>
                </a:moveTo>
                <a:lnTo>
                  <a:pt x="0" y="202323"/>
                </a:lnTo>
                <a:lnTo>
                  <a:pt x="0" y="151742"/>
                </a:lnTo>
                <a:lnTo>
                  <a:pt x="7737" y="103830"/>
                </a:lnTo>
                <a:lnTo>
                  <a:pt x="29275" y="62182"/>
                </a:lnTo>
                <a:lnTo>
                  <a:pt x="62097" y="29315"/>
                </a:lnTo>
                <a:lnTo>
                  <a:pt x="103688" y="7748"/>
                </a:lnTo>
                <a:lnTo>
                  <a:pt x="151535" y="0"/>
                </a:lnTo>
                <a:lnTo>
                  <a:pt x="492489" y="0"/>
                </a:lnTo>
                <a:lnTo>
                  <a:pt x="492489" y="101161"/>
                </a:lnTo>
                <a:lnTo>
                  <a:pt x="151535" y="101161"/>
                </a:lnTo>
                <a:lnTo>
                  <a:pt x="131895" y="105142"/>
                </a:lnTo>
                <a:lnTo>
                  <a:pt x="115837" y="115991"/>
                </a:lnTo>
                <a:lnTo>
                  <a:pt x="105000" y="132070"/>
                </a:lnTo>
                <a:lnTo>
                  <a:pt x="101023" y="151742"/>
                </a:lnTo>
                <a:lnTo>
                  <a:pt x="101023" y="202323"/>
                </a:lnTo>
                <a:close/>
              </a:path>
            </a:pathLst>
          </a:custGeom>
          <a:solidFill>
            <a:srgbClr val="8994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2"/>
          <p:cNvSpPr/>
          <p:nvPr/>
        </p:nvSpPr>
        <p:spPr>
          <a:xfrm>
            <a:off x="827753" y="1112238"/>
            <a:ext cx="227302" cy="2023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4"/>
          <p:cNvSpPr/>
          <p:nvPr/>
        </p:nvSpPr>
        <p:spPr>
          <a:xfrm>
            <a:off x="585187" y="1352497"/>
            <a:ext cx="214675" cy="2194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3"/>
          <p:cNvSpPr/>
          <p:nvPr/>
        </p:nvSpPr>
        <p:spPr>
          <a:xfrm>
            <a:off x="1092912" y="1061634"/>
            <a:ext cx="76200" cy="303530"/>
          </a:xfrm>
          <a:custGeom>
            <a:avLst/>
            <a:gdLst/>
            <a:ahLst/>
            <a:cxnLst/>
            <a:rect l="l" t="t" r="r" b="b"/>
            <a:pathLst>
              <a:path w="76200" h="303530">
                <a:moveTo>
                  <a:pt x="75767" y="303484"/>
                </a:moveTo>
                <a:lnTo>
                  <a:pt x="50511" y="303484"/>
                </a:lnTo>
                <a:lnTo>
                  <a:pt x="30851" y="299509"/>
                </a:lnTo>
                <a:lnTo>
                  <a:pt x="14795" y="288669"/>
                </a:lnTo>
                <a:lnTo>
                  <a:pt x="3969" y="272591"/>
                </a:lnTo>
                <a:lnTo>
                  <a:pt x="0" y="252903"/>
                </a:lnTo>
                <a:lnTo>
                  <a:pt x="0" y="50580"/>
                </a:lnTo>
                <a:lnTo>
                  <a:pt x="3969" y="30893"/>
                </a:lnTo>
                <a:lnTo>
                  <a:pt x="14795" y="14815"/>
                </a:lnTo>
                <a:lnTo>
                  <a:pt x="30851" y="3975"/>
                </a:lnTo>
                <a:lnTo>
                  <a:pt x="50511" y="0"/>
                </a:lnTo>
                <a:lnTo>
                  <a:pt x="75767" y="0"/>
                </a:lnTo>
                <a:lnTo>
                  <a:pt x="75767" y="303484"/>
                </a:lnTo>
                <a:close/>
              </a:path>
            </a:pathLst>
          </a:custGeom>
          <a:solidFill>
            <a:srgbClr val="4148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40"/>
          <p:cNvSpPr/>
          <p:nvPr/>
        </p:nvSpPr>
        <p:spPr>
          <a:xfrm>
            <a:off x="789863" y="973141"/>
            <a:ext cx="303081" cy="164387"/>
          </a:xfrm>
          <a:prstGeom prst="rect">
            <a:avLst/>
          </a:prstGeom>
          <a:noFill/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669" y="2843172"/>
            <a:ext cx="227312" cy="3608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326" y="4732077"/>
            <a:ext cx="227312" cy="3608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449" y="1675689"/>
            <a:ext cx="227312" cy="36081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918" y="2184813"/>
            <a:ext cx="227312" cy="3608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542" y="4301343"/>
            <a:ext cx="227312" cy="36081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638" y="4850904"/>
            <a:ext cx="227312" cy="36081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05" y="3180135"/>
            <a:ext cx="227312" cy="360813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stCxn id="17" idx="3"/>
          </p:cNvCxnSpPr>
          <p:nvPr/>
        </p:nvCxnSpPr>
        <p:spPr>
          <a:xfrm flipV="1">
            <a:off x="4610761" y="1031268"/>
            <a:ext cx="2360770" cy="824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452666" y="2284736"/>
            <a:ext cx="2482952" cy="100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660513" y="3203985"/>
            <a:ext cx="1916924" cy="311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864970" y="4528272"/>
            <a:ext cx="4056472" cy="91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953950" y="5092890"/>
            <a:ext cx="3227909" cy="471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8" descr="http://www.mgpo.org/images/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840" y="779549"/>
            <a:ext cx="643267" cy="71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198843" y="385025"/>
            <a:ext cx="39932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Siksa</a:t>
            </a:r>
            <a:r>
              <a:rPr lang="en-US" sz="1600" dirty="0" smtClean="0">
                <a:solidFill>
                  <a:schemeClr val="bg1"/>
                </a:solidFill>
              </a:rPr>
              <a:t> Village, GB. Integrated water resource management for food security, safe drinking water and sanitation 4,000 beneficiaries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30 Million liters recharged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012" y="2003630"/>
            <a:ext cx="634877" cy="634877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7197569" y="1493948"/>
            <a:ext cx="467034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Ayubia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National Park</a:t>
            </a:r>
          </a:p>
          <a:p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Integrated Sub-watershed Management &amp;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Environmental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Awareness launched in 2008</a:t>
            </a:r>
          </a:p>
          <a:p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Groundwater </a:t>
            </a:r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recharge of 782 million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liters</a:t>
            </a:r>
          </a:p>
          <a:p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135,000 beneficiaries &amp; female participation in CBOs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</p:txBody>
      </p:sp>
      <p:pic>
        <p:nvPicPr>
          <p:cNvPr id="41" name="Picture 6" descr="Image result for INDUS EARTH TRUST LOGO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"/>
          <a:stretch/>
        </p:blipFill>
        <p:spPr bwMode="auto">
          <a:xfrm>
            <a:off x="6300741" y="4409903"/>
            <a:ext cx="834097" cy="42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7240510" y="3997273"/>
            <a:ext cx="431808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Kohistan </a:t>
            </a:r>
            <a:r>
              <a:rPr lang="en-US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Thatta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District. Water </a:t>
            </a:r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Women - Rain Water Harvesting, Rehabilitation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of Dug </a:t>
            </a:r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Wells, Check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Dams, Hand Pumps</a:t>
            </a:r>
          </a:p>
          <a:p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$180,000</a:t>
            </a:r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granted by The Coca-Cola Foundation</a:t>
            </a:r>
          </a:p>
          <a:p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600 households in some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35+ villages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46" name="Picture 2" descr="http://riunday.org/wp-content/uploads/2016/06/5016_PNG_for_Word_documents_presentations_and_web_use_AdditionalFil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448" y="5406707"/>
            <a:ext cx="955198" cy="35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7266255" y="5384881"/>
            <a:ext cx="42923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7 catchment sites in Sindh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Solar-Powered Water Filtration Plants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30% decrease in water borne diseases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90% reduction in polio cases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Ownership of plants transferred to communities  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86529" y="2850779"/>
            <a:ext cx="46703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Peri</a:t>
            </a:r>
            <a:r>
              <a:rPr lang="en-US" sz="1600" dirty="0">
                <a:solidFill>
                  <a:schemeClr val="bg1"/>
                </a:solidFill>
              </a:rPr>
              <a:t>-Urban /Rural Areas around Lahore </a:t>
            </a:r>
            <a:r>
              <a:rPr lang="en-US" sz="1600" dirty="0" smtClean="0">
                <a:solidFill>
                  <a:schemeClr val="bg1"/>
                </a:solidFill>
              </a:rPr>
              <a:t>. Society </a:t>
            </a:r>
            <a:r>
              <a:rPr lang="en-US" sz="1600" dirty="0">
                <a:solidFill>
                  <a:schemeClr val="bg1"/>
                </a:solidFill>
              </a:rPr>
              <a:t>for Empowerment and Environmental </a:t>
            </a:r>
            <a:r>
              <a:rPr lang="en-US" sz="1600" dirty="0" smtClean="0">
                <a:solidFill>
                  <a:schemeClr val="bg1"/>
                </a:solidFill>
              </a:rPr>
              <a:t>Protection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7 Sewage Water Treatment Systems &amp; WASH  practices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/>
              <a:t>	</a:t>
            </a:r>
          </a:p>
          <a:p>
            <a:r>
              <a:rPr lang="en-US" sz="1600" dirty="0"/>
              <a:t>	</a:t>
            </a:r>
          </a:p>
        </p:txBody>
      </p:sp>
      <p:pic>
        <p:nvPicPr>
          <p:cNvPr id="4110" name="Picture 14" descr="Image result for Society for Empowerment and Environmental Protection (SEEP)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380" y="3173363"/>
            <a:ext cx="584115" cy="584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77" y="6122925"/>
            <a:ext cx="1651869" cy="540987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789863" y="973141"/>
            <a:ext cx="265192" cy="88493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84713" y="1031268"/>
            <a:ext cx="76168" cy="877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9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19621" y="5885645"/>
            <a:ext cx="5351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r="16" b="39"/>
          <a:stretch/>
        </p:blipFill>
        <p:spPr>
          <a:xfrm>
            <a:off x="63945" y="133412"/>
            <a:ext cx="12182901" cy="653352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003" y="4825527"/>
            <a:ext cx="1050783" cy="105078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595" y="481090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more information log on:</a:t>
            </a:r>
            <a:b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www.coca-colajourney.com.pk</a:t>
            </a:r>
            <a:endParaRPr lang="en-US" sz="24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D8F3-C2DC-4406-B5E3-3F093EB797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2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390</Words>
  <Application>Microsoft Office PowerPoint</Application>
  <PresentationFormat>Widescreen</PresentationFormat>
  <Paragraphs>84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Aharoni</vt:lpstr>
      <vt:lpstr>Albertus MT</vt:lpstr>
      <vt:lpstr>Aparajita</vt:lpstr>
      <vt:lpstr>Arial</vt:lpstr>
      <vt:lpstr>Arial </vt:lpstr>
      <vt:lpstr>Arial Black</vt:lpstr>
      <vt:lpstr>Calibri</vt:lpstr>
      <vt:lpstr>Calibri Light</vt:lpstr>
      <vt:lpstr>Impact</vt:lpstr>
      <vt:lpstr>Tahoma</vt:lpstr>
      <vt:lpstr>Office Theme</vt:lpstr>
      <vt:lpstr>PowerPoint Presentation</vt:lpstr>
      <vt:lpstr>Our Sustainability Commitments 2020</vt:lpstr>
      <vt:lpstr>PowerPoint Presentation</vt:lpstr>
      <vt:lpstr>PowerPoint Presentation</vt:lpstr>
      <vt:lpstr>PowerPoint Presentation</vt:lpstr>
      <vt:lpstr>PowerPoint Presentation</vt:lpstr>
      <vt:lpstr>For more information log on: www.coca-colajourney.com.pk</vt:lpstr>
    </vt:vector>
  </TitlesOfParts>
  <Company>The Coca-Cola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Haroon</dc:creator>
  <cp:lastModifiedBy>Natasha Haroon</cp:lastModifiedBy>
  <cp:revision>34</cp:revision>
  <cp:lastPrinted>2017-09-14T05:22:38Z</cp:lastPrinted>
  <dcterms:created xsi:type="dcterms:W3CDTF">2016-11-03T15:34:42Z</dcterms:created>
  <dcterms:modified xsi:type="dcterms:W3CDTF">2017-09-15T14:08:23Z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ENTCLASS">
    <vt:lpwstr>Classified - No Category</vt:lpwstr>
  </property>
  <property fmtid="{D5CDD505-2E9C-101B-9397-08002B2CF9AE}" pid="3" name="FATIntVersion">
    <vt:i4>15</vt:i4>
  </property>
  <property fmtid="{D5CDD505-2E9C-101B-9397-08002B2CF9AE}" pid="4" name="FILEGUID">
    <vt:lpwstr>a1ce9ddf-709e-4a0b-9dc2-a5f18cb97314</vt:lpwstr>
  </property>
  <property fmtid="{D5CDD505-2E9C-101B-9397-08002B2CF9AE}" pid="5" name="FILEOWNER">
    <vt:lpwstr>O92410</vt:lpwstr>
  </property>
  <property fmtid="{D5CDD505-2E9C-101B-9397-08002B2CF9AE}" pid="6" name="IPPCLASS">
    <vt:i4>1</vt:i4>
  </property>
  <property fmtid="{D5CDD505-2E9C-101B-9397-08002B2CF9AE}" pid="7" name="MACHINEID">
    <vt:lpwstr>O92410-4646</vt:lpwstr>
  </property>
  <property fmtid="{D5CDD505-2E9C-101B-9397-08002B2CF9AE}" pid="8" name="MODFILEGUID">
    <vt:lpwstr>ecbeeff4-15f8-4881-922a-e011b181cdcf</vt:lpwstr>
  </property>
  <property fmtid="{D5CDD505-2E9C-101B-9397-08002B2CF9AE}" pid="9" name="MODFILEOWNER">
    <vt:lpwstr>O92410</vt:lpwstr>
  </property>
  <property fmtid="{D5CDD505-2E9C-101B-9397-08002B2CF9AE}" pid="10" name="MODIPPCLASS">
    <vt:i4>1</vt:i4>
  </property>
  <property fmtid="{D5CDD505-2E9C-101B-9397-08002B2CF9AE}" pid="11" name="MODMACHINEID">
    <vt:lpwstr>O92410-4646</vt:lpwstr>
  </property>
  <property fmtid="{D5CDD505-2E9C-101B-9397-08002B2CF9AE}" pid="12" name="NXPowerLiteLastOptimized">
    <vt:lpwstr>398564</vt:lpwstr>
  </property>
  <property fmtid="{D5CDD505-2E9C-101B-9397-08002B2CF9AE}" pid="13" name="NXPowerLiteVersion">
    <vt:lpwstr>D4.1.4</vt:lpwstr>
  </property>
</Properties>
</file>